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3" r:id="rId4"/>
    <p:sldId id="264" r:id="rId5"/>
    <p:sldId id="265" r:id="rId6"/>
    <p:sldId id="262" r:id="rId7"/>
    <p:sldId id="273" r:id="rId8"/>
    <p:sldId id="258" r:id="rId9"/>
    <p:sldId id="274" r:id="rId10"/>
    <p:sldId id="267" r:id="rId11"/>
    <p:sldId id="259" r:id="rId12"/>
    <p:sldId id="266" r:id="rId13"/>
    <p:sldId id="269" r:id="rId14"/>
    <p:sldId id="270" r:id="rId15"/>
    <p:sldId id="271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B3"/>
    <a:srgbClr val="B7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/>
    <p:restoredTop sz="94629"/>
  </p:normalViewPr>
  <p:slideViewPr>
    <p:cSldViewPr snapToGrid="0" snapToObjects="1">
      <p:cViewPr varScale="1">
        <p:scale>
          <a:sx n="81" d="100"/>
          <a:sy n="81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77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64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3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2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4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8931F4-CF24-0B4E-9D0B-711B82D2766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E07B08-6DAE-B841-AC09-898EE0219B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2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02ADD-C1EC-1147-A87F-85BD05C8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10423-3311-B948-9675-438123A28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851" y="970834"/>
            <a:ext cx="9618555" cy="1803334"/>
          </a:xfrm>
        </p:spPr>
        <p:txBody>
          <a:bodyPr>
            <a:normAutofit fontScale="90000"/>
          </a:bodyPr>
          <a:lstStyle/>
          <a:p>
            <a:r>
              <a:rPr lang="en-US" sz="11500" dirty="0"/>
              <a:t>Top5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80878-AEA6-7840-9A59-23CE11431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01685" y="2474452"/>
            <a:ext cx="8676222" cy="1905000"/>
          </a:xfrm>
        </p:spPr>
        <p:txBody>
          <a:bodyPr/>
          <a:lstStyle/>
          <a:p>
            <a:r>
              <a:rPr lang="en-US" dirty="0"/>
              <a:t>Basketball team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C9943-E823-FB44-AF56-7B0F68FD058E}"/>
              </a:ext>
            </a:extLst>
          </p:cNvPr>
          <p:cNvSpPr txBox="1"/>
          <p:nvPr/>
        </p:nvSpPr>
        <p:spPr>
          <a:xfrm>
            <a:off x="839755" y="6307494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skandermoalla</a:t>
            </a:r>
            <a:r>
              <a:rPr lang="en-US" dirty="0"/>
              <a:t>/Top5</a:t>
            </a:r>
          </a:p>
        </p:txBody>
      </p:sp>
    </p:spTree>
    <p:extLst>
      <p:ext uri="{BB962C8B-B14F-4D97-AF65-F5344CB8AC3E}">
        <p14:creationId xmlns:p14="http://schemas.microsoft.com/office/powerpoint/2010/main" val="32510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CE76D5A-018C-C84F-94E4-4DEEF1291C42}"/>
              </a:ext>
            </a:extLst>
          </p:cNvPr>
          <p:cNvSpPr txBox="1">
            <a:spLocks/>
          </p:cNvSpPr>
          <p:nvPr/>
        </p:nvSpPr>
        <p:spPr>
          <a:xfrm>
            <a:off x="1165185" y="430570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FAQ-S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8964E0-2EAA-5943-838F-FD58F49B18E1}"/>
              </a:ext>
            </a:extLst>
          </p:cNvPr>
          <p:cNvSpPr txBox="1">
            <a:spLocks/>
          </p:cNvSpPr>
          <p:nvPr/>
        </p:nvSpPr>
        <p:spPr>
          <a:xfrm>
            <a:off x="1165185" y="14812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Top5 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B378879-2459-5045-BF59-DB0F670EAF9C}"/>
              </a:ext>
            </a:extLst>
          </p:cNvPr>
          <p:cNvSpPr txBox="1">
            <a:spLocks/>
          </p:cNvSpPr>
          <p:nvPr/>
        </p:nvSpPr>
        <p:spPr>
          <a:xfrm>
            <a:off x="1165185" y="791130"/>
            <a:ext cx="8676222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Basketball team MANAGER</a:t>
            </a:r>
          </a:p>
        </p:txBody>
      </p:sp>
    </p:spTree>
    <p:extLst>
      <p:ext uri="{BB962C8B-B14F-4D97-AF65-F5344CB8AC3E}">
        <p14:creationId xmlns:p14="http://schemas.microsoft.com/office/powerpoint/2010/main" val="165823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3995363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team better?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8" y="7480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new players in the market.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7" y="26149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your players, but don’t get them injured or too tired.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309B41-2DD3-E744-8B81-F7F4CE1D6240}"/>
              </a:ext>
            </a:extLst>
          </p:cNvPr>
          <p:cNvSpPr/>
          <p:nvPr/>
        </p:nvSpPr>
        <p:spPr>
          <a:xfrm>
            <a:off x="7022806" y="44818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406375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earn money?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9" y="136965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a player, make him</a:t>
            </a:r>
          </a:p>
          <a:p>
            <a:pPr algn="ctr"/>
            <a:r>
              <a:rPr lang="en-US" dirty="0"/>
              <a:t>better, sell him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9" y="3822051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95112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don’t like a player, can I sell him?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157280" y="1706804"/>
            <a:ext cx="2967135" cy="32417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your player has disappointed you, you can sell him in the sell section of the market. Don’t forget that a players appearance depends on his energy and motivation as well. Don’t push him to the limits, else you won’t get his best.</a:t>
            </a:r>
          </a:p>
        </p:txBody>
      </p:sp>
    </p:spTree>
    <p:extLst>
      <p:ext uri="{BB962C8B-B14F-4D97-AF65-F5344CB8AC3E}">
        <p14:creationId xmlns:p14="http://schemas.microsoft.com/office/powerpoint/2010/main" val="408023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25511" y="2921646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Where can I see the ranking of the league?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426220" y="2305684"/>
            <a:ext cx="2967135" cy="2246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can have a look at the live ranking of the league at anytime from the </a:t>
            </a:r>
            <a:r>
              <a:rPr lang="en-US" dirty="0" err="1"/>
              <a:t>mainwindow</a:t>
            </a:r>
            <a:r>
              <a:rPr lang="en-US" dirty="0"/>
              <a:t>. You just need to click the ”League Info” button.</a:t>
            </a:r>
          </a:p>
        </p:txBody>
      </p:sp>
    </p:spTree>
    <p:extLst>
      <p:ext uri="{BB962C8B-B14F-4D97-AF65-F5344CB8AC3E}">
        <p14:creationId xmlns:p14="http://schemas.microsoft.com/office/powerpoint/2010/main" val="190449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65852" y="2613664"/>
            <a:ext cx="2967135" cy="1630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stressed, I don’t know which team I will face, and how to prepare for this match?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399326" y="1838640"/>
            <a:ext cx="2967135" cy="3180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Don’t worry! We got this handled! You can check your teams future opponent on the calendar section from the </a:t>
            </a:r>
            <a:r>
              <a:rPr lang="en-US" dirty="0" err="1"/>
              <a:t>mainwindow</a:t>
            </a:r>
            <a:r>
              <a:rPr lang="en-US" dirty="0"/>
              <a:t>. Moreover, before starting the game, you will be able to choose the starting 5 depending on your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51244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save the game</a:t>
            </a:r>
          </a:p>
          <a:p>
            <a:pPr algn="ctr"/>
            <a:r>
              <a:rPr lang="en-US" dirty="0"/>
              <a:t>and come back later?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Yes, the game offers you a </a:t>
            </a:r>
            <a:r>
              <a:rPr lang="en-US" b="1" dirty="0"/>
              <a:t>SAVING</a:t>
            </a:r>
            <a:r>
              <a:rPr lang="en-US" dirty="0"/>
              <a:t> button on the </a:t>
            </a:r>
            <a:r>
              <a:rPr lang="en-US" dirty="0" err="1"/>
              <a:t>mainwindow</a:t>
            </a:r>
            <a:r>
              <a:rPr lang="en-US" dirty="0"/>
              <a:t>, as well as a </a:t>
            </a:r>
            <a:r>
              <a:rPr lang="en-US" b="1" dirty="0"/>
              <a:t>RESUME</a:t>
            </a:r>
            <a:r>
              <a:rPr lang="en-US" dirty="0"/>
              <a:t> button in the beginning of the game.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! Make sure to save the game before exiting !</a:t>
            </a:r>
          </a:p>
        </p:txBody>
      </p:sp>
    </p:spTree>
    <p:extLst>
      <p:ext uri="{BB962C8B-B14F-4D97-AF65-F5344CB8AC3E}">
        <p14:creationId xmlns:p14="http://schemas.microsoft.com/office/powerpoint/2010/main" val="217407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206456" y="292164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sell all of my players at once?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Dear Manager, based on the FIBA rules of basketball you are not allowed to have less than 7 players in your team and nor more than 12. This is why it is impossible for you to escape these boundaries.</a:t>
            </a:r>
          </a:p>
        </p:txBody>
      </p:sp>
    </p:spTree>
    <p:extLst>
      <p:ext uri="{BB962C8B-B14F-4D97-AF65-F5344CB8AC3E}">
        <p14:creationId xmlns:p14="http://schemas.microsoft.com/office/powerpoint/2010/main" val="58512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2786D03-BD54-764F-AD44-395D7A3A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7649789" y="102483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ObjectDesign</a:t>
            </a:r>
            <a:r>
              <a:rPr lang="en-US" dirty="0"/>
              <a:t> Team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8DE5B-6E72-D546-8250-A65F1BA5E5AE}"/>
              </a:ext>
            </a:extLst>
          </p:cNvPr>
          <p:cNvSpPr/>
          <p:nvPr/>
        </p:nvSpPr>
        <p:spPr>
          <a:xfrm>
            <a:off x="7649788" y="312732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Engine team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FBA7D-8346-CD4E-86F5-DA1A95EAC59E}"/>
              </a:ext>
            </a:extLst>
          </p:cNvPr>
          <p:cNvSpPr/>
          <p:nvPr/>
        </p:nvSpPr>
        <p:spPr>
          <a:xfrm>
            <a:off x="7649788" y="5278509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A24F2-1A9F-3A49-8E4D-404B0A62CCA5}"/>
              </a:ext>
            </a:extLst>
          </p:cNvPr>
          <p:cNvSpPr/>
          <p:nvPr/>
        </p:nvSpPr>
        <p:spPr>
          <a:xfrm>
            <a:off x="1818247" y="3127319"/>
            <a:ext cx="2967135" cy="81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</a:t>
            </a:r>
            <a:r>
              <a:rPr lang="en-US" dirty="0" err="1"/>
              <a:t>SubTeams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46EEE1-4914-6444-9EAF-73F33BE0016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85382" y="1431879"/>
            <a:ext cx="2864406" cy="2102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>
            <a:off x="4785382" y="3606084"/>
            <a:ext cx="28644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39EE5D-A391-7447-9438-34F514EE934F}"/>
              </a:ext>
            </a:extLst>
          </p:cNvPr>
          <p:cNvCxnSpPr>
            <a:cxnSpLocks/>
          </p:cNvCxnSpPr>
          <p:nvPr/>
        </p:nvCxnSpPr>
        <p:spPr>
          <a:xfrm>
            <a:off x="4785382" y="3686766"/>
            <a:ext cx="2864406" cy="199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24384FE-672B-D842-B705-D2AA399E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ObjectDesign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272553" y="1355877"/>
            <a:ext cx="3632159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4929372" y="1355877"/>
            <a:ext cx="975341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917094-F806-1349-92BE-8FC20179E63B}"/>
              </a:ext>
            </a:extLst>
          </p:cNvPr>
          <p:cNvCxnSpPr>
            <a:cxnSpLocks/>
          </p:cNvCxnSpPr>
          <p:nvPr/>
        </p:nvCxnSpPr>
        <p:spPr>
          <a:xfrm>
            <a:off x="5892719" y="1355876"/>
            <a:ext cx="1368693" cy="1339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671528" cy="1339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7F5D82-0D38-4849-B289-03E527E4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46" y="2726669"/>
            <a:ext cx="1774014" cy="2656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A8ABF8-710F-C341-B678-78552D14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46" y="2718058"/>
            <a:ext cx="1774014" cy="26569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D8CD29-A388-CA4E-8569-C03AAA54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361" y="2718058"/>
            <a:ext cx="1774014" cy="266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455071-9139-3B42-B673-B2A4503EA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796" y="2688850"/>
            <a:ext cx="1774014" cy="26610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4C263A6-A536-5846-9CBA-F483D499C463}"/>
              </a:ext>
            </a:extLst>
          </p:cNvPr>
          <p:cNvSpPr/>
          <p:nvPr/>
        </p:nvSpPr>
        <p:spPr>
          <a:xfrm>
            <a:off x="1385547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Edison RESHKETA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D6E48-71EC-7543-98DE-F713AB2850F5}"/>
              </a:ext>
            </a:extLst>
          </p:cNvPr>
          <p:cNvSpPr/>
          <p:nvPr/>
        </p:nvSpPr>
        <p:spPr>
          <a:xfrm>
            <a:off x="3876024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Assia</a:t>
            </a:r>
            <a:r>
              <a:rPr lang="en-US" dirty="0"/>
              <a:t> BENACHIR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629D8F-6012-5843-A0EA-EAEA134C97BA}"/>
              </a:ext>
            </a:extLst>
          </p:cNvPr>
          <p:cNvSpPr/>
          <p:nvPr/>
        </p:nvSpPr>
        <p:spPr>
          <a:xfrm>
            <a:off x="6287746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Sannya</a:t>
            </a:r>
            <a:r>
              <a:rPr lang="en-US" dirty="0"/>
              <a:t> AMOIKON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5CEE41-4C5C-8B41-97C2-70C32DCC23AB}"/>
              </a:ext>
            </a:extLst>
          </p:cNvPr>
          <p:cNvSpPr/>
          <p:nvPr/>
        </p:nvSpPr>
        <p:spPr>
          <a:xfrm>
            <a:off x="8660405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Mathilde JACQ</a:t>
            </a:r>
          </a:p>
        </p:txBody>
      </p:sp>
    </p:spTree>
    <p:extLst>
      <p:ext uri="{BB962C8B-B14F-4D97-AF65-F5344CB8AC3E}">
        <p14:creationId xmlns:p14="http://schemas.microsoft.com/office/powerpoint/2010/main" val="214452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8364D0F-08BB-3E44-B7FB-07FDABE4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355839" y="1355877"/>
            <a:ext cx="3548874" cy="142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5875884" y="1355877"/>
            <a:ext cx="28830" cy="1433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717913" cy="1424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C6E9BD-161E-3543-857C-A1BFDB27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13" y="2780242"/>
            <a:ext cx="1891406" cy="2834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255B8-6E83-844F-97D7-5FC417AEE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39" y="2789153"/>
            <a:ext cx="1953849" cy="2834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03507B-3BB6-A64A-9541-56897DE34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873" y="2789153"/>
            <a:ext cx="1953849" cy="29281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7785789-F83D-CA47-AE30-6078889B1354}"/>
              </a:ext>
            </a:extLst>
          </p:cNvPr>
          <p:cNvSpPr/>
          <p:nvPr/>
        </p:nvSpPr>
        <p:spPr>
          <a:xfrm>
            <a:off x="1569709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Skander</a:t>
            </a:r>
            <a:r>
              <a:rPr lang="en-US" dirty="0"/>
              <a:t> MOALLA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878C8-3540-9D42-98C9-373CCDF36F2A}"/>
              </a:ext>
            </a:extLst>
          </p:cNvPr>
          <p:cNvSpPr/>
          <p:nvPr/>
        </p:nvSpPr>
        <p:spPr>
          <a:xfrm>
            <a:off x="5126356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Joan </a:t>
            </a:r>
          </a:p>
          <a:p>
            <a:pPr algn="ctr"/>
            <a:r>
              <a:rPr lang="en-US" dirty="0"/>
              <a:t>ODEIMI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E5C0E0-6734-C64A-8BE0-7409BE9D301D}"/>
              </a:ext>
            </a:extLst>
          </p:cNvPr>
          <p:cNvSpPr/>
          <p:nvPr/>
        </p:nvSpPr>
        <p:spPr>
          <a:xfrm>
            <a:off x="8715896" y="587988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Kevin </a:t>
            </a:r>
          </a:p>
          <a:p>
            <a:pPr algn="ctr"/>
            <a:r>
              <a:rPr lang="en-US" dirty="0"/>
              <a:t>SHEN</a:t>
            </a:r>
          </a:p>
        </p:txBody>
      </p:sp>
    </p:spTree>
    <p:extLst>
      <p:ext uri="{BB962C8B-B14F-4D97-AF65-F5344CB8AC3E}">
        <p14:creationId xmlns:p14="http://schemas.microsoft.com/office/powerpoint/2010/main" val="21416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E12463-DBF1-DF4D-91C1-45A479F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430798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4303059" y="1355877"/>
            <a:ext cx="1601654" cy="1199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1710307" cy="119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86853AD-A237-3446-9814-0F2CCF43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88" y="2554941"/>
            <a:ext cx="1910741" cy="286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4023B-CDDB-1D46-A561-B6198389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68" y="2554941"/>
            <a:ext cx="1910741" cy="2821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3F7701-A2B6-514C-AE4C-685888C97F62}"/>
              </a:ext>
            </a:extLst>
          </p:cNvPr>
          <p:cNvSpPr/>
          <p:nvPr/>
        </p:nvSpPr>
        <p:spPr>
          <a:xfrm>
            <a:off x="3416051" y="573120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Yinfeng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YU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FECF25-5E44-894D-8582-92BACB46C50E}"/>
              </a:ext>
            </a:extLst>
          </p:cNvPr>
          <p:cNvSpPr/>
          <p:nvPr/>
        </p:nvSpPr>
        <p:spPr>
          <a:xfrm>
            <a:off x="6650131" y="5787504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Abdel-Kader KABA</a:t>
            </a:r>
          </a:p>
        </p:txBody>
      </p:sp>
    </p:spTree>
    <p:extLst>
      <p:ext uri="{BB962C8B-B14F-4D97-AF65-F5344CB8AC3E}">
        <p14:creationId xmlns:p14="http://schemas.microsoft.com/office/powerpoint/2010/main" val="215654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A54AF-C42F-3C48-AC50-7C5F1C198B08}"/>
              </a:ext>
            </a:extLst>
          </p:cNvPr>
          <p:cNvGrpSpPr/>
          <p:nvPr/>
        </p:nvGrpSpPr>
        <p:grpSpPr>
          <a:xfrm>
            <a:off x="1283224" y="1339948"/>
            <a:ext cx="9382477" cy="5263935"/>
            <a:chOff x="1245620" y="371760"/>
            <a:chExt cx="9382477" cy="52639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C0F364-A7BD-9A48-B8B2-B1F7B522A479}"/>
                </a:ext>
              </a:extLst>
            </p:cNvPr>
            <p:cNvSpPr/>
            <p:nvPr/>
          </p:nvSpPr>
          <p:spPr>
            <a:xfrm>
              <a:off x="7660962" y="334786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Player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-Picture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55669-A200-6544-9648-5CCC1C7975F8}"/>
                </a:ext>
              </a:extLst>
            </p:cNvPr>
            <p:cNvSpPr/>
            <p:nvPr/>
          </p:nvSpPr>
          <p:spPr>
            <a:xfrm>
              <a:off x="1245620" y="377543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League class</a:t>
              </a:r>
            </a:p>
            <a:p>
              <a:pPr algn="ctr"/>
              <a:r>
                <a:rPr lang="en-US" dirty="0"/>
                <a:t>-Division</a:t>
              </a:r>
            </a:p>
            <a:p>
              <a:pPr algn="ctr"/>
              <a:r>
                <a:rPr lang="en-US" dirty="0"/>
                <a:t>-Year </a:t>
              </a:r>
            </a:p>
            <a:p>
              <a:pPr algn="ctr"/>
              <a:r>
                <a:rPr lang="en-US" dirty="0"/>
                <a:t>-Teams</a:t>
              </a:r>
            </a:p>
            <a:p>
              <a:pPr algn="ctr"/>
              <a:r>
                <a:rPr lang="en-US" dirty="0"/>
                <a:t>-Market</a:t>
              </a:r>
            </a:p>
            <a:p>
              <a:pPr algn="ctr"/>
              <a:r>
                <a:rPr lang="en-US" dirty="0"/>
                <a:t>… 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0C0EE3-0183-2645-97F2-83FE3DCAEBEC}"/>
                </a:ext>
              </a:extLst>
            </p:cNvPr>
            <p:cNvSpPr/>
            <p:nvPr/>
          </p:nvSpPr>
          <p:spPr>
            <a:xfrm>
              <a:off x="4693827" y="371760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-Nationality</a:t>
              </a:r>
            </a:p>
            <a:p>
              <a:pPr algn="ctr"/>
              <a:r>
                <a:rPr lang="en-US" dirty="0"/>
                <a:t>-Team</a:t>
              </a:r>
            </a:p>
            <a:p>
              <a:pPr algn="ctr"/>
              <a:r>
                <a:rPr lang="en-US" dirty="0"/>
                <a:t>-Budget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EB6FCC-841C-884B-8026-045E937C6187}"/>
                </a:ext>
              </a:extLst>
            </p:cNvPr>
            <p:cNvSpPr/>
            <p:nvPr/>
          </p:nvSpPr>
          <p:spPr>
            <a:xfrm>
              <a:off x="3007328" y="279395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-Players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C5C819E-B41C-6C40-B5E4-54DFC89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452311"/>
              <a:ext cx="1280633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72CA62-B8F2-D94F-B704-206068AE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3291" y="1452311"/>
              <a:ext cx="1264876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AB94AC8-99F8-3E45-98E5-505D07BD0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5942" y="3665442"/>
              <a:ext cx="3249782" cy="244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7CC379-DBBB-EE44-A14C-B56FFB27A4E5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711580"/>
              <a:ext cx="1280633" cy="12456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717831D-EE04-8C47-8A2C-E322D4BF635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General Structure</a:t>
            </a:r>
          </a:p>
        </p:txBody>
      </p:sp>
    </p:spTree>
    <p:extLst>
      <p:ext uri="{BB962C8B-B14F-4D97-AF65-F5344CB8AC3E}">
        <p14:creationId xmlns:p14="http://schemas.microsoft.com/office/powerpoint/2010/main" val="405671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BB2BC-76D1-4DD6-900E-D75C2575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F8D08-A901-4250-8391-A1AF0F6D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63B4012-4BCB-4DD5-AD8F-2976DA1C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A33DA9-B168-4DE8-BB36-F6D40C2BBBAA}"/>
              </a:ext>
            </a:extLst>
          </p:cNvPr>
          <p:cNvSpPr/>
          <p:nvPr/>
        </p:nvSpPr>
        <p:spPr>
          <a:xfrm>
            <a:off x="4218220" y="4885"/>
            <a:ext cx="2975737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endParaRPr lang="en-US" dirty="0"/>
          </a:p>
          <a:p>
            <a:pPr algn="ctr"/>
            <a:r>
              <a:rPr lang="en-US" dirty="0"/>
              <a:t>(Each week)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2000D-1960-4493-880D-6A7E0FF438D1}"/>
              </a:ext>
            </a:extLst>
          </p:cNvPr>
          <p:cNvSpPr/>
          <p:nvPr/>
        </p:nvSpPr>
        <p:spPr>
          <a:xfrm>
            <a:off x="5168416" y="2935871"/>
            <a:ext cx="2413676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tactics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938CA-B1D0-4BB2-8E2C-2EEB6BA3474F}"/>
              </a:ext>
            </a:extLst>
          </p:cNvPr>
          <p:cNvSpPr/>
          <p:nvPr/>
        </p:nvSpPr>
        <p:spPr>
          <a:xfrm>
            <a:off x="6849605" y="1238590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 the managers games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26FE07-D3A7-48CE-B998-33F1DEE08A17}"/>
              </a:ext>
            </a:extLst>
          </p:cNvPr>
          <p:cNvSpPr/>
          <p:nvPr/>
        </p:nvSpPr>
        <p:spPr>
          <a:xfrm>
            <a:off x="1199867" y="3064909"/>
            <a:ext cx="327786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SimulateAutomatedGame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C9F70-FC48-4FE7-8BF3-114FAC18BC6B}"/>
              </a:ext>
            </a:extLst>
          </p:cNvPr>
          <p:cNvSpPr/>
          <p:nvPr/>
        </p:nvSpPr>
        <p:spPr>
          <a:xfrm>
            <a:off x="1334639" y="1265054"/>
            <a:ext cx="296713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the outcomes of the games not played by the manager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98EF3-BBF3-4B64-883F-8879C786BE1E}"/>
              </a:ext>
            </a:extLst>
          </p:cNvPr>
          <p:cNvSpPr/>
          <p:nvPr/>
        </p:nvSpPr>
        <p:spPr>
          <a:xfrm>
            <a:off x="6849605" y="4175489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substitutions</a:t>
            </a:r>
          </a:p>
          <a:p>
            <a:pPr algn="ctr"/>
            <a:r>
              <a:rPr lang="en-US" dirty="0"/>
              <a:t>(GUI contribution)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0D8F4-B7A5-488F-8034-72E0A3AD78D3}"/>
              </a:ext>
            </a:extLst>
          </p:cNvPr>
          <p:cNvSpPr/>
          <p:nvPr/>
        </p:nvSpPr>
        <p:spPr>
          <a:xfrm>
            <a:off x="9068463" y="2939799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outcome of an attack / </a:t>
            </a:r>
            <a:r>
              <a:rPr lang="en-US" dirty="0" err="1"/>
              <a:t>defence</a:t>
            </a:r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57E198D-3312-4198-AA43-F9D3802A8B31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2818207" y="411933"/>
            <a:ext cx="1400013" cy="853121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4C31085-C571-4833-9D5F-8FBFD1393DA3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2818207" y="2079149"/>
            <a:ext cx="20593" cy="98576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3743B1-FF77-49F9-95B4-82FB97BD24A2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375254" y="2064469"/>
            <a:ext cx="1976895" cy="87140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641AF9A-1AD1-4CFD-B18D-284EBD4B358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8333173" y="2052685"/>
            <a:ext cx="2218858" cy="88711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3EECAFA-B156-4A2B-9493-E1B49D5C546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333173" y="2052685"/>
            <a:ext cx="0" cy="212280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4F44916-8240-40F8-AFCA-58DE1DBAF498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193957" y="411933"/>
            <a:ext cx="1139216" cy="82665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E3980F7-A7D8-4ACD-AA6B-1A358003D0BA}"/>
              </a:ext>
            </a:extLst>
          </p:cNvPr>
          <p:cNvSpPr/>
          <p:nvPr/>
        </p:nvSpPr>
        <p:spPr>
          <a:xfrm>
            <a:off x="1350930" y="5782062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League rankings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BC7E3F-18D2-4D20-8090-662A660F1DC2}"/>
              </a:ext>
            </a:extLst>
          </p:cNvPr>
          <p:cNvSpPr/>
          <p:nvPr/>
        </p:nvSpPr>
        <p:spPr>
          <a:xfrm>
            <a:off x="4536184" y="5805747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Mangers team, budget, energy,…</a:t>
            </a:r>
          </a:p>
        </p:txBody>
      </p:sp>
      <p:sp>
        <p:nvSpPr>
          <p:cNvPr id="75" name="Flèche : bas 74">
            <a:extLst>
              <a:ext uri="{FF2B5EF4-FFF2-40B4-BE49-F238E27FC236}">
                <a16:creationId xmlns:a16="http://schemas.microsoft.com/office/drawing/2014/main" id="{CB100C9C-DC33-49D6-B46B-14C3EE794CCB}"/>
              </a:ext>
            </a:extLst>
          </p:cNvPr>
          <p:cNvSpPr/>
          <p:nvPr/>
        </p:nvSpPr>
        <p:spPr>
          <a:xfrm rot="1696718">
            <a:off x="4813407" y="4206213"/>
            <a:ext cx="1239900" cy="156275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lèche : bas 75">
            <a:extLst>
              <a:ext uri="{FF2B5EF4-FFF2-40B4-BE49-F238E27FC236}">
                <a16:creationId xmlns:a16="http://schemas.microsoft.com/office/drawing/2014/main" id="{3D85765F-57BF-4A85-81B7-511DB94478EA}"/>
              </a:ext>
            </a:extLst>
          </p:cNvPr>
          <p:cNvSpPr/>
          <p:nvPr/>
        </p:nvSpPr>
        <p:spPr>
          <a:xfrm rot="20389433">
            <a:off x="2685564" y="4171638"/>
            <a:ext cx="1239900" cy="156275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23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1995E7-FC81-C947-A552-15F5FA6B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26A44B-E202-7949-9C56-01724F085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375024"/>
              </p:ext>
            </p:extLst>
          </p:nvPr>
        </p:nvGraphicFramePr>
        <p:xfrm>
          <a:off x="1140988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B8A34A6-28DE-EB46-87D7-C295F44D0BCE}"/>
              </a:ext>
            </a:extLst>
          </p:cNvPr>
          <p:cNvSpPr/>
          <p:nvPr/>
        </p:nvSpPr>
        <p:spPr>
          <a:xfrm>
            <a:off x="1140988" y="217608"/>
            <a:ext cx="2967136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1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D0C71A6-4841-9142-81F7-F6BC007B1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099036"/>
              </p:ext>
            </p:extLst>
          </p:nvPr>
        </p:nvGraphicFramePr>
        <p:xfrm>
          <a:off x="8080275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8F6F168-87A4-134D-8C18-2ECCD500AA78}"/>
              </a:ext>
            </a:extLst>
          </p:cNvPr>
          <p:cNvSpPr/>
          <p:nvPr/>
        </p:nvSpPr>
        <p:spPr>
          <a:xfrm>
            <a:off x="8080275" y="2176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B663A-0697-0F4C-954B-1E891DA098F8}"/>
              </a:ext>
            </a:extLst>
          </p:cNvPr>
          <p:cNvSpPr/>
          <p:nvPr/>
        </p:nvSpPr>
        <p:spPr>
          <a:xfrm>
            <a:off x="4531792" y="2187331"/>
            <a:ext cx="3371493" cy="204690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is divided in simple cases: Attack-Defense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 some heuristics to get the outcome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Apply tactics live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F61FB-2F3A-4C27-9EFB-4397143FD19D}"/>
              </a:ext>
            </a:extLst>
          </p:cNvPr>
          <p:cNvSpPr/>
          <p:nvPr/>
        </p:nvSpPr>
        <p:spPr>
          <a:xfrm>
            <a:off x="3560786" y="4991065"/>
            <a:ext cx="2413676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tactics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F0B01-E58D-4767-A93A-548FC282934D}"/>
              </a:ext>
            </a:extLst>
          </p:cNvPr>
          <p:cNvSpPr/>
          <p:nvPr/>
        </p:nvSpPr>
        <p:spPr>
          <a:xfrm>
            <a:off x="6217539" y="4991066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136571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DA7C9-3C67-47EB-8BC2-0E54F2C7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5DB184-D92B-43AD-BC03-AD426AF1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E7CC8EEE-ED3A-49F0-907A-BD8CFA88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6C110D-E1B2-4FDA-97D9-79FCE82F09FC}"/>
              </a:ext>
            </a:extLst>
          </p:cNvPr>
          <p:cNvSpPr/>
          <p:nvPr/>
        </p:nvSpPr>
        <p:spPr>
          <a:xfrm>
            <a:off x="2051076" y="1193151"/>
            <a:ext cx="296713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the outcomes of the games not played by the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E9F49-3E49-4935-90EE-B750A3F62078}"/>
              </a:ext>
            </a:extLst>
          </p:cNvPr>
          <p:cNvSpPr/>
          <p:nvPr/>
        </p:nvSpPr>
        <p:spPr>
          <a:xfrm>
            <a:off x="6949446" y="1155052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Mangers team, budget, energy,…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B9CD2-D383-4D92-9168-6D60E863A3F4}"/>
              </a:ext>
            </a:extLst>
          </p:cNvPr>
          <p:cNvSpPr/>
          <p:nvPr/>
        </p:nvSpPr>
        <p:spPr>
          <a:xfrm>
            <a:off x="6551628" y="3275619"/>
            <a:ext cx="4190303" cy="2032654"/>
          </a:xfrm>
          <a:prstGeom prst="rect">
            <a:avLst/>
          </a:prstGeom>
          <a:solidFill>
            <a:srgbClr val="B7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Based on ELO ranking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36BEA-723D-48F4-BD4C-BF9D43106910}"/>
              </a:ext>
            </a:extLst>
          </p:cNvPr>
          <p:cNvSpPr/>
          <p:nvPr/>
        </p:nvSpPr>
        <p:spPr>
          <a:xfrm>
            <a:off x="1890820" y="3275619"/>
            <a:ext cx="3480265" cy="2032654"/>
          </a:xfrm>
          <a:prstGeom prst="rect">
            <a:avLst/>
          </a:prstGeom>
          <a:solidFill>
            <a:srgbClr val="FFEDB3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Fast probabilistic outcome based on Heuristics</a:t>
            </a:r>
          </a:p>
        </p:txBody>
      </p:sp>
    </p:spTree>
    <p:extLst>
      <p:ext uri="{BB962C8B-B14F-4D97-AF65-F5344CB8AC3E}">
        <p14:creationId xmlns:p14="http://schemas.microsoft.com/office/powerpoint/2010/main" val="1406325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{41A67626-48D5-3543-8615-87974C1BF834}tf10001063</Template>
  <TotalTime>127</TotalTime>
  <Words>548</Words>
  <Application>Microsoft Office PowerPoint</Application>
  <PresentationFormat>Grand écran</PresentationFormat>
  <Paragraphs>117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Mesh</vt:lpstr>
      <vt:lpstr>Top5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Top5  </dc:title>
  <dc:creator>Reshketa Edison  BC 2020</dc:creator>
  <cp:lastModifiedBy>Skander Moalla</cp:lastModifiedBy>
  <cp:revision>17</cp:revision>
  <dcterms:created xsi:type="dcterms:W3CDTF">2018-11-12T12:20:59Z</dcterms:created>
  <dcterms:modified xsi:type="dcterms:W3CDTF">2019-01-22T19:55:05Z</dcterms:modified>
</cp:coreProperties>
</file>